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7f9464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7f9464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874fe1a6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874fe1a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80168d40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80168d40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74fe1a6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874fe1a6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74fe1a6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74fe1a6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874fe1a6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874fe1a6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877456b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877456b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877456b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877456b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877456b5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877456b5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2c97a6a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e2c97a6a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c97a6a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c97a6a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b9e8737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b9e8737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b9e8737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b9e8737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80168d40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80168d40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80168d40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80168d40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874fe1a6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874fe1a6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874fe1a6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874fe1a6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80168d40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80168d40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buNone/>
              <a:defRPr i="1" sz="8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 b="1"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Trebuchet MS"/>
              <a:buChar char="●"/>
              <a:defRPr sz="13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●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○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■"/>
              <a:defRPr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56150" y="4438050"/>
            <a:ext cx="1380375" cy="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171150" y="4372525"/>
            <a:ext cx="4043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Programación Orientada a Objetos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  <a:t>2023-2</a:t>
            </a:r>
            <a:br>
              <a:rPr i="1" lang="es" sz="9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i="1" lang="es" sz="700">
                <a:latin typeface="Trebuchet MS"/>
                <a:ea typeface="Trebuchet MS"/>
                <a:cs typeface="Trebuchet MS"/>
                <a:sym typeface="Trebuchet MS"/>
              </a:rPr>
              <a:t>Facultad de ingeniería</a:t>
            </a:r>
            <a:endParaRPr i="1"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372525"/>
            <a:ext cx="91521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drive.google.com/file/d/12cS6TTkImoT9kNFy9znNCsKiL1-6aTVD/view?usp=driv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hyperlink" Target="https://github.com/python-discord/game-jam-2020/tree/master/Finalists/the-friendly-snakes" TargetMode="External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api.arcade.academy/en/latest/examples/tetris.html#tetris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github.com/pvcraven/space_invaders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hyperlink" Target="https://github.com/python-discord/game-jam-2020/tree/master/Finalists/TriChess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hyperlink" Target="https://github.com/njbittner/battle-bros-pyarcade" TargetMode="External"/><Relationship Id="rId5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njbittner/battle-bros-pyarcade" TargetMode="External"/><Relationship Id="rId4" Type="http://schemas.openxmlformats.org/officeDocument/2006/relationships/image" Target="../media/image31.gif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hyperlink" Target="https://github.com/thecodeah/space-typer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s://github.com/iJohnMaged/FlapPy-Bird" TargetMode="External"/><Relationship Id="rId7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henounproject.com/" TargetMode="External"/><Relationship Id="rId4" Type="http://schemas.openxmlformats.org/officeDocument/2006/relationships/hyperlink" Target="https://freepik.es/" TargetMode="External"/><Relationship Id="rId5" Type="http://schemas.openxmlformats.org/officeDocument/2006/relationships/hyperlink" Target="mailto:lamongual@unal.edu.co" TargetMode="External"/><Relationship Id="rId6" Type="http://schemas.openxmlformats.org/officeDocument/2006/relationships/hyperlink" Target="mailto:mapenav@unal.edu.c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9290" l="0" r="0" t="20906"/>
          <a:stretch/>
        </p:blipFill>
        <p:spPr>
          <a:xfrm>
            <a:off x="0" y="0"/>
            <a:ext cx="9144003" cy="4378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54300" y="84025"/>
            <a:ext cx="5236800" cy="47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Proyecto final: Propuesta de proyecto</a:t>
            </a:r>
            <a:endParaRPr b="1" sz="19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4523800" y="3606300"/>
            <a:ext cx="4440900" cy="61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</a:t>
            </a: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 Especificar las directivas de la primera entrega del proyecto final del curso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8558" l="0" r="0" t="0"/>
          <a:stretch/>
        </p:blipFill>
        <p:spPr>
          <a:xfrm>
            <a:off x="5708325" y="1040825"/>
            <a:ext cx="3092449" cy="28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457200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817250" y="1663250"/>
            <a:ext cx="602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Documento en PDF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El nombre del documento es el nombre del juego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Las secciones del documento son las previamente descritas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Entrega a través de MiCampus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17250" y="995600"/>
            <a:ext cx="60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888375" y="3926850"/>
            <a:ext cx="696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https://drive.google.com/file/d/12cS6TTkImoT9kNFy9znNCsKiL1-6aTVD/view?usp=drive_link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plataforma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75" y="1200575"/>
            <a:ext cx="1991400" cy="9956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23"/>
          <p:cNvSpPr txBox="1"/>
          <p:nvPr/>
        </p:nvSpPr>
        <p:spPr>
          <a:xfrm>
            <a:off x="2887725" y="1200575"/>
            <a:ext cx="536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e centran en que el personaje principal se desplace por diferentes plataformas y obstáculos para alcanzar un objetivo. Esto puede incluir saltar sobre enemigos, evitar trampas y recoger objetos.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99075" y="2414250"/>
            <a:ext cx="8215075" cy="1880175"/>
            <a:chOff x="699075" y="2414250"/>
            <a:chExt cx="8215075" cy="1880175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5275" y="2800350"/>
              <a:ext cx="2656152" cy="149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3"/>
            <p:cNvSpPr txBox="1"/>
            <p:nvPr/>
          </p:nvSpPr>
          <p:spPr>
            <a:xfrm>
              <a:off x="699075" y="24142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3478175" y="2800350"/>
              <a:ext cx="131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5"/>
                </a:rPr>
                <a:t>https://github.com/python-discord/game-jam-2020/tree/master/Finalists/the-friendly-snakes</a:t>
              </a:r>
              <a:endParaRPr sz="700"/>
            </a:p>
          </p:txBody>
        </p:sp>
        <p:pic>
          <p:nvPicPr>
            <p:cNvPr id="225" name="Google Shape;22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22484" y="2800350"/>
              <a:ext cx="2490142" cy="1494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3"/>
            <p:cNvSpPr txBox="1"/>
            <p:nvPr/>
          </p:nvSpPr>
          <p:spPr>
            <a:xfrm>
              <a:off x="7598650" y="2800350"/>
              <a:ext cx="131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</a:rPr>
                <a:t>https://github.com/python-discord/game-jam-2020/tree/master/Finalists/gamer_gang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rompecabezas (puzzle)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2887725" y="1200575"/>
            <a:ext cx="536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Desafían la lógica y la resolución de problemas. Los jugadores deben resolver acertijos o manipular objetos para avanzar en el juego.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5" y="1200575"/>
            <a:ext cx="1707700" cy="1091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9" name="Google Shape;239;p24"/>
          <p:cNvGrpSpPr/>
          <p:nvPr/>
        </p:nvGrpSpPr>
        <p:grpSpPr>
          <a:xfrm>
            <a:off x="699075" y="2414250"/>
            <a:ext cx="7834075" cy="1912076"/>
            <a:chOff x="699075" y="2414250"/>
            <a:chExt cx="7834075" cy="1912076"/>
          </a:xfrm>
        </p:grpSpPr>
        <p:sp>
          <p:nvSpPr>
            <p:cNvPr id="240" name="Google Shape;240;p24"/>
            <p:cNvSpPr txBox="1"/>
            <p:nvPr/>
          </p:nvSpPr>
          <p:spPr>
            <a:xfrm>
              <a:off x="699075" y="24142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41" name="Google Shape;241;p24"/>
            <p:cNvSpPr txBox="1"/>
            <p:nvPr/>
          </p:nvSpPr>
          <p:spPr>
            <a:xfrm>
              <a:off x="2903775" y="2800350"/>
              <a:ext cx="131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4"/>
                </a:rPr>
                <a:t>https://api.arcade.academy/en/latest/examples/tetris.html#tetris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7217650" y="2800350"/>
              <a:ext cx="131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</a:rPr>
                <a:t>https://github.com/pvcraven/2048</a:t>
              </a:r>
              <a:endParaRPr/>
            </a:p>
          </p:txBody>
        </p:sp>
        <p:pic>
          <p:nvPicPr>
            <p:cNvPr id="243" name="Google Shape;24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67300" y="2768450"/>
              <a:ext cx="807350" cy="155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87025" y="2768451"/>
              <a:ext cx="1409838" cy="14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disparos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2887725" y="1200575"/>
            <a:ext cx="536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Los juegos de disparos ponen al jugador en el control de un personaje armado que debe derrotar enemigos o enfrentar desafíos a través del uso de armas o proyectiles.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00" y="1200575"/>
            <a:ext cx="1505123" cy="12136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57" name="Google Shape;257;p25"/>
          <p:cNvGrpSpPr/>
          <p:nvPr/>
        </p:nvGrpSpPr>
        <p:grpSpPr>
          <a:xfrm>
            <a:off x="699075" y="2490450"/>
            <a:ext cx="7615525" cy="1806924"/>
            <a:chOff x="699075" y="2490450"/>
            <a:chExt cx="7615525" cy="1806924"/>
          </a:xfrm>
        </p:grpSpPr>
        <p:sp>
          <p:nvSpPr>
            <p:cNvPr id="258" name="Google Shape;258;p25"/>
            <p:cNvSpPr txBox="1"/>
            <p:nvPr/>
          </p:nvSpPr>
          <p:spPr>
            <a:xfrm>
              <a:off x="699075" y="24904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25"/>
            <p:cNvSpPr txBox="1"/>
            <p:nvPr/>
          </p:nvSpPr>
          <p:spPr>
            <a:xfrm>
              <a:off x="2903775" y="2875350"/>
              <a:ext cx="131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4"/>
                </a:rPr>
                <a:t>https://github.com/pvcraven/space_invaders</a:t>
              </a:r>
              <a:endParaRPr sz="700"/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6999100" y="2800350"/>
              <a:ext cx="131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</a:rPr>
                <a:t>https://api.arcade.academy/en/latest/examples/sprite_bullets_enemy_aims.html#sprite-bullets-enemy-aims</a:t>
              </a:r>
              <a:endParaRPr/>
            </a:p>
          </p:txBody>
        </p:sp>
        <p:pic>
          <p:nvPicPr>
            <p:cNvPr id="261" name="Google Shape;26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6200" y="2875350"/>
              <a:ext cx="1651401" cy="137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44875" y="2829500"/>
              <a:ext cx="1862699" cy="1467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Estrategia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2887725" y="1200575"/>
            <a:ext cx="536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Requieren planificación y toma de decisiones estratégicas. Los jugadores pueden gestionar recursos, ejércitos o ciudades para alcanzar un objetivo.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00" y="1200575"/>
            <a:ext cx="1651400" cy="12451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75" name="Google Shape;275;p26"/>
          <p:cNvGrpSpPr/>
          <p:nvPr/>
        </p:nvGrpSpPr>
        <p:grpSpPr>
          <a:xfrm>
            <a:off x="699075" y="2490450"/>
            <a:ext cx="7615525" cy="1806927"/>
            <a:chOff x="699075" y="2490450"/>
            <a:chExt cx="7615525" cy="1806927"/>
          </a:xfrm>
        </p:grpSpPr>
        <p:sp>
          <p:nvSpPr>
            <p:cNvPr id="276" name="Google Shape;276;p26"/>
            <p:cNvSpPr txBox="1"/>
            <p:nvPr/>
          </p:nvSpPr>
          <p:spPr>
            <a:xfrm>
              <a:off x="699075" y="24904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26"/>
            <p:cNvSpPr txBox="1"/>
            <p:nvPr/>
          </p:nvSpPr>
          <p:spPr>
            <a:xfrm>
              <a:off x="2887725" y="2875350"/>
              <a:ext cx="131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4"/>
                </a:rPr>
                <a:t>https://github.com/python-discord/game-jam-2020/tree/master/Finalists/TriChess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8" name="Google Shape;278;p26"/>
            <p:cNvSpPr txBox="1"/>
            <p:nvPr/>
          </p:nvSpPr>
          <p:spPr>
            <a:xfrm>
              <a:off x="6999100" y="2800350"/>
              <a:ext cx="131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</a:rPr>
                <a:t>https://api.arcade.academy/en/latest/examples/sprite_bullets_enemy_aims.html#sprite-bullets-enemy-aims</a:t>
              </a:r>
              <a:endParaRPr/>
            </a:p>
          </p:txBody>
        </p:sp>
        <p:pic>
          <p:nvPicPr>
            <p:cNvPr id="279" name="Google Shape;279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5388" y="2829502"/>
              <a:ext cx="1433032" cy="146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75275" y="2800350"/>
              <a:ext cx="2223824" cy="1111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acción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2887725" y="1155275"/>
            <a:ext cx="536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Los juegos de acción son conocidos por la intensidad y la emoción. Los jugadores enfrentan desafíos que requieren reflejos rápidos, habilidades de combate y la capacidad de tomar decisiones rápidas bajo presión. Estos juegos pueden involucrar batallas contra enemigos, disparos, luchas cuerpo a cuerpo y más.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75" y="1174843"/>
            <a:ext cx="1901475" cy="1069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3" name="Google Shape;293;p27"/>
          <p:cNvGrpSpPr/>
          <p:nvPr/>
        </p:nvGrpSpPr>
        <p:grpSpPr>
          <a:xfrm>
            <a:off x="699075" y="2490450"/>
            <a:ext cx="3504150" cy="1524307"/>
            <a:chOff x="699075" y="2490450"/>
            <a:chExt cx="3504150" cy="1524307"/>
          </a:xfrm>
        </p:grpSpPr>
        <p:sp>
          <p:nvSpPr>
            <p:cNvPr id="294" name="Google Shape;294;p27"/>
            <p:cNvSpPr txBox="1"/>
            <p:nvPr/>
          </p:nvSpPr>
          <p:spPr>
            <a:xfrm>
              <a:off x="699075" y="24904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295" name="Google Shape;295;p27"/>
            <p:cNvSpPr txBox="1"/>
            <p:nvPr/>
          </p:nvSpPr>
          <p:spPr>
            <a:xfrm>
              <a:off x="2887725" y="2875350"/>
              <a:ext cx="1315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4"/>
                </a:rPr>
                <a:t>https://github.com/njbittner/battle-bros-pyarcade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96" name="Google Shape;29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3175" y="2875350"/>
              <a:ext cx="2025600" cy="1139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lógica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2887725" y="1155275"/>
            <a:ext cx="536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Son aquellos que desafían la capacidad del jugador para resolver problemas y tomar decisiones estratégicas, a menudo acompañados de la necesidad de coordinación y precisión. Estos juegos ponen énfasis en la destreza mental y la capacidad para superar desafíos mediante el uso de la lógica y la agudeza.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08" name="Google Shape;308;p28"/>
          <p:cNvGrpSpPr/>
          <p:nvPr/>
        </p:nvGrpSpPr>
        <p:grpSpPr>
          <a:xfrm>
            <a:off x="2985075" y="2490450"/>
            <a:ext cx="3504150" cy="1676750"/>
            <a:chOff x="2985075" y="2490450"/>
            <a:chExt cx="3504150" cy="1676750"/>
          </a:xfrm>
        </p:grpSpPr>
        <p:sp>
          <p:nvSpPr>
            <p:cNvPr id="309" name="Google Shape;309;p28"/>
            <p:cNvSpPr txBox="1"/>
            <p:nvPr/>
          </p:nvSpPr>
          <p:spPr>
            <a:xfrm>
              <a:off x="2985075" y="24904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28"/>
            <p:cNvSpPr txBox="1"/>
            <p:nvPr/>
          </p:nvSpPr>
          <p:spPr>
            <a:xfrm>
              <a:off x="5173725" y="2875350"/>
              <a:ext cx="1315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3"/>
                </a:rPr>
                <a:t>https://github.com/njbittner/battle-bros-pyarcade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11" name="Google Shape;31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8675" y="2875349"/>
              <a:ext cx="1722476" cy="1291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2" name="Google Shape;312;p28"/>
          <p:cNvPicPr preferRelativeResize="0"/>
          <p:nvPr/>
        </p:nvPicPr>
        <p:blipFill rotWithShape="1">
          <a:blip r:embed="rId5">
            <a:alphaModFix/>
          </a:blip>
          <a:srcRect b="15987" l="0" r="0" t="17229"/>
          <a:stretch/>
        </p:blipFill>
        <p:spPr>
          <a:xfrm>
            <a:off x="686025" y="1447450"/>
            <a:ext cx="1862700" cy="221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689350" y="738875"/>
            <a:ext cx="5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Juego de habilidad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2887725" y="1155275"/>
            <a:ext cx="536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Trebuchet MS"/>
                <a:ea typeface="Trebuchet MS"/>
                <a:cs typeface="Trebuchet MS"/>
                <a:sym typeface="Trebuchet MS"/>
              </a:rPr>
              <a:t>Son aquellos que se centran en la destreza física y la coordinación del jugador para superar desafíos en el juego. Estos juegos requieren reflejos rápidos, precisión y a menudo, la capacidad de realizar movimientos precisos en situaciones de alta velocidad o presión.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24" name="Google Shape;324;p29"/>
          <p:cNvGrpSpPr/>
          <p:nvPr/>
        </p:nvGrpSpPr>
        <p:grpSpPr>
          <a:xfrm>
            <a:off x="851475" y="2490450"/>
            <a:ext cx="7662750" cy="1784301"/>
            <a:chOff x="851475" y="2490450"/>
            <a:chExt cx="7662750" cy="1784301"/>
          </a:xfrm>
        </p:grpSpPr>
        <p:sp>
          <p:nvSpPr>
            <p:cNvPr id="325" name="Google Shape;325;p29"/>
            <p:cNvSpPr txBox="1"/>
            <p:nvPr/>
          </p:nvSpPr>
          <p:spPr>
            <a:xfrm>
              <a:off x="851475" y="2490450"/>
              <a:ext cx="247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s" sz="1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Ejemplos en Python Arcade</a:t>
              </a:r>
              <a:endParaRPr b="1" sz="1100">
                <a:solidFill>
                  <a:schemeClr val="dk1"/>
                </a:solidFill>
              </a:endParaRPr>
            </a:p>
          </p:txBody>
        </p:sp>
        <p:pic>
          <p:nvPicPr>
            <p:cNvPr id="326" name="Google Shape;32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0762" y="2875350"/>
              <a:ext cx="1782674" cy="1399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9"/>
            <p:cNvSpPr txBox="1"/>
            <p:nvPr/>
          </p:nvSpPr>
          <p:spPr>
            <a:xfrm>
              <a:off x="3026750" y="3040525"/>
              <a:ext cx="1315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4"/>
                </a:rPr>
                <a:t>https://github.com/thecodeah/space-typer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28" name="Google Shape;328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7575" y="2956525"/>
              <a:ext cx="2474101" cy="1237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9"/>
            <p:cNvSpPr txBox="1"/>
            <p:nvPr/>
          </p:nvSpPr>
          <p:spPr>
            <a:xfrm>
              <a:off x="7198725" y="3040525"/>
              <a:ext cx="1315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 u="sng">
                  <a:solidFill>
                    <a:schemeClr val="hlink"/>
                  </a:solidFill>
                  <a:hlinkClick r:id="rId6"/>
                </a:rPr>
                <a:t>https://github.com/iJohnMaged/FlapPy-Bird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330" name="Google Shape;33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1471" y="1155275"/>
            <a:ext cx="1719254" cy="12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729450" y="192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40"/>
              <a:t>GRACIAS</a:t>
            </a:r>
            <a:endParaRPr sz="2740"/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6263400" y="3532850"/>
            <a:ext cx="27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Imágenes extraídas y adaptadas de: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https://thenounproject.com/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https://freepik.es/</a:t>
            </a:r>
            <a:endParaRPr i="1" sz="9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0"/>
          <p:cNvSpPr txBox="1"/>
          <p:nvPr>
            <p:ph type="title"/>
          </p:nvPr>
        </p:nvSpPr>
        <p:spPr>
          <a:xfrm>
            <a:off x="727650" y="233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¿Preguntas?</a:t>
            </a:r>
            <a:endParaRPr sz="1040"/>
          </a:p>
        </p:txBody>
      </p:sp>
      <p:sp>
        <p:nvSpPr>
          <p:cNvPr id="339" name="Google Shape;339;p30"/>
          <p:cNvSpPr txBox="1"/>
          <p:nvPr/>
        </p:nvSpPr>
        <p:spPr>
          <a:xfrm>
            <a:off x="280250" y="3040250"/>
            <a:ext cx="24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CONTACTO:</a:t>
            </a:r>
            <a:endParaRPr b="1" sz="13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Alejandro Mongua López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lamongual@unal.edu.co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Manuel Alejandro Peña Vargas</a:t>
            </a:r>
            <a:endParaRPr sz="11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mapenav@unal.edu.co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05650" y="1393075"/>
            <a:ext cx="469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Descripción de la entrega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Aspectos generales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Diferenciadores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Funcionalidad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Equipo de desarrollo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Entregable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lang="es" sz="1660"/>
              <a:t>Ejemplos (Tipos de juegos)</a:t>
            </a:r>
            <a:endParaRPr sz="166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27" y="975325"/>
            <a:ext cx="2025750" cy="30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6893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637850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Aspectos generales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Diferenciadores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89350" y="904250"/>
            <a:ext cx="60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Proyecto final del curso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Desarrollar un videojuego usando la librería python-arcade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77600" y="1762625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781125" y="2127250"/>
            <a:ext cx="523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Crear un juego funcional usando el lengua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je python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Aplicar los conceptos de programación orientada a objetos aprendidos durante el curso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★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Ser original y creativo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950" y="2347800"/>
            <a:ext cx="2280499" cy="19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2552050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Aspectos generales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500550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Diferenciadores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86025" y="904250"/>
            <a:ext cx="60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Nombre del juego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Nombre corto, llamativo y creativo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4724400" y="3195625"/>
            <a:ext cx="4257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Breve descripción del juego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Uno o dos párrafos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Explicar temática, objetivos, dinámicas, etc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175" y="1824450"/>
            <a:ext cx="2448475" cy="24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98000"/>
            <a:ext cx="3188976" cy="21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45743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Diferenciadores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Aspectos generales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689350" y="904250"/>
            <a:ext cx="6022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Oportunidad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Juegos relacionados o parecidos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¿Que diferencia su juego?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031675" y="3201250"/>
            <a:ext cx="3554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Público objetivo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¿A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qué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clase de público va dirigido su juego?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700" y="904250"/>
            <a:ext cx="2917351" cy="22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50" y="2080525"/>
            <a:ext cx="2827147" cy="188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26644" l="0" r="0" t="24402"/>
          <a:stretch/>
        </p:blipFill>
        <p:spPr>
          <a:xfrm>
            <a:off x="1998113" y="1100625"/>
            <a:ext cx="5147774" cy="25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2272450" y="3285300"/>
            <a:ext cx="881400" cy="2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2301550" y="1837600"/>
            <a:ext cx="881400" cy="2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979025" y="3325675"/>
            <a:ext cx="881400" cy="2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Aspectos generales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Diferenciadores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549850" y="2525725"/>
            <a:ext cx="2604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Funcionalidades específicas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Descripción de las dinámicas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Modos de juego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Configuraciones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5850200" y="2557675"/>
            <a:ext cx="3153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Funcionalidades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transversales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Están presentes en todos los modos (o en varios)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Permiten dar soporte a las funcionalidades específicas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5901175" y="1837600"/>
            <a:ext cx="881400" cy="2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Aspectos generales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Diferenciadores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817250" y="1342750"/>
            <a:ext cx="6022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Funcionalidades específicas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J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uego contra la máquina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Juego multijugador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Modo “cinco en uno”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Modo 1-9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Modo 1-15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512400" y="2113525"/>
            <a:ext cx="3523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Funcionalidades transversales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egistrarse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Seleccionar el nivel de dificultad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Iniciar una partida nueva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Suspender una partida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Continuar con una partida suspendida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etc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817250" y="781925"/>
            <a:ext cx="60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juego de sudoku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33576" l="0" r="0" t="0"/>
          <a:stretch/>
        </p:blipFill>
        <p:spPr>
          <a:xfrm>
            <a:off x="4892325" y="730775"/>
            <a:ext cx="2763651" cy="12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47813" l="0" r="0" t="0"/>
          <a:stretch/>
        </p:blipFill>
        <p:spPr>
          <a:xfrm>
            <a:off x="1175925" y="3196275"/>
            <a:ext cx="2502117" cy="10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6565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5487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Aspectos generales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574325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Diferenciadores</a:t>
            </a:r>
            <a:endParaRPr b="1"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86025" y="908725"/>
            <a:ext cx="287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 de la Interfaz de Usuario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59925" y="1664000"/>
            <a:ext cx="305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Presentar imágen y descripción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Considerar cada uno de los tipos de niveles (menús, escenarios, etc)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eleccion_nivel.jpg"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25" y="908725"/>
            <a:ext cx="1249950" cy="887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eno_nivel1_1.jpg"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26" y="2050657"/>
            <a:ext cx="1249960" cy="9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eno_nivel1_2.jpg"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026" y="3248385"/>
            <a:ext cx="1249950" cy="934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5348900" y="836650"/>
            <a:ext cx="3442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s" sz="800"/>
              <a:t>Nivel menu: </a:t>
            </a:r>
            <a:endParaRPr b="1" i="1"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s" sz="800"/>
              <a:t>Presenta al usuario todos los niveles habilitados, los niveles bloqueados se muestran con un candado.</a:t>
            </a:r>
            <a:endParaRPr i="1"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s" sz="800"/>
              <a:t>Controles:</a:t>
            </a:r>
            <a:endParaRPr b="1" i="1" sz="8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i="1" lang="es" sz="800"/>
              <a:t>La selección de niveles se aplica por medio del clic izquierdo del cursor.</a:t>
            </a:r>
            <a:endParaRPr sz="800"/>
          </a:p>
        </p:txBody>
      </p:sp>
      <p:sp>
        <p:nvSpPr>
          <p:cNvPr id="182" name="Google Shape;182;p20"/>
          <p:cNvSpPr txBox="1"/>
          <p:nvPr/>
        </p:nvSpPr>
        <p:spPr>
          <a:xfrm>
            <a:off x="5348900" y="1879400"/>
            <a:ext cx="344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800"/>
              <a:t>Nivel 1:</a:t>
            </a:r>
            <a:endParaRPr b="1" i="1" sz="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/>
              <a:t>Plataforma: se debe saltar de plataforma en plataforma sin caer al vacío y cogiendo los orbes de poder</a:t>
            </a:r>
            <a:endParaRPr i="1" sz="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800"/>
              <a:t>Controles:</a:t>
            </a:r>
            <a:endParaRPr b="1" i="1" sz="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/>
              <a:t>Se controla el personaje con las flechas del teclado (izquierda/derecha o A/D) y se salta con la barra espaciadora</a:t>
            </a:r>
            <a:endParaRPr sz="800"/>
          </a:p>
        </p:txBody>
      </p:sp>
      <p:sp>
        <p:nvSpPr>
          <p:cNvPr id="183" name="Google Shape;183;p20"/>
          <p:cNvSpPr txBox="1"/>
          <p:nvPr/>
        </p:nvSpPr>
        <p:spPr>
          <a:xfrm>
            <a:off x="5348900" y="3158225"/>
            <a:ext cx="3442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800"/>
              <a:t>Nivel 2:</a:t>
            </a:r>
            <a:endParaRPr i="1" sz="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/>
              <a:t>Lleve los orbes a los tubos correspondientes de acuerdo con su color antes de que se acabe el tiempo</a:t>
            </a:r>
            <a:endParaRPr i="1" sz="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800"/>
              <a:t>Controles:</a:t>
            </a:r>
            <a:endParaRPr i="1" sz="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/>
              <a:t>Con el ratón se agarran los orbes y se arrastran mediante “drag and drop”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825" y="1426700"/>
            <a:ext cx="3672749" cy="2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154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2548725" y="0"/>
            <a:ext cx="19485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de desarrollo</a:t>
            </a:r>
            <a:endParaRPr sz="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686025" y="0"/>
            <a:ext cx="18627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Funcionalidad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4497225" y="0"/>
            <a:ext cx="20256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Entregable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526150" y="0"/>
            <a:ext cx="1991400" cy="49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A4C2F4"/>
                </a:solidFill>
                <a:latin typeface="Trebuchet MS"/>
                <a:ea typeface="Trebuchet MS"/>
                <a:cs typeface="Trebuchet MS"/>
                <a:sym typeface="Trebuchet MS"/>
              </a:rPr>
              <a:t>Tipos de videojuegos</a:t>
            </a:r>
            <a:endParaRPr sz="1800">
              <a:solidFill>
                <a:srgbClr val="A4C2F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817250" y="1743625"/>
            <a:ext cx="410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Nombres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Dedicación presupuestada al proyecto (en horas semanales)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Nivel de experiencia programando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817250" y="995600"/>
            <a:ext cx="60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 del equipo de desarrollo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